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71" r:id="rId4"/>
    <p:sldId id="259" r:id="rId5"/>
    <p:sldId id="260" r:id="rId6"/>
    <p:sldId id="265" r:id="rId7"/>
    <p:sldId id="261" r:id="rId8"/>
    <p:sldId id="262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F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44" autoAdjust="0"/>
  </p:normalViewPr>
  <p:slideViewPr>
    <p:cSldViewPr>
      <p:cViewPr varScale="1">
        <p:scale>
          <a:sx n="82" d="100"/>
          <a:sy n="82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18F50-E947-4B32-9823-97F5926EEB5F}" type="datetimeFigureOut">
              <a:rPr lang="uk-UA" smtClean="0"/>
              <a:t>31.01.2018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A8E8F-0BEE-4221-BC63-A7433770BC5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2611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A8E8F-0BEE-4221-BC63-A7433770BC50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7964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A8E8F-0BEE-4221-BC63-A7433770BC50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5303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A8E8F-0BEE-4221-BC63-A7433770BC50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3167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A8E8F-0BEE-4221-BC63-A7433770BC50}" type="slidenum">
              <a:rPr lang="uk-UA" smtClean="0">
                <a:solidFill>
                  <a:prstClr val="black"/>
                </a:solidFill>
              </a:rPr>
              <a:pPr/>
              <a:t>11</a:t>
            </a:fld>
            <a:endParaRPr lang="uk-U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098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uk-U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Клацніть піктограму, щоб додати зображення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31.01.2018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000000"/>
                </a:solidFill>
                <a:latin typeface="+mn-lt"/>
                <a:ea typeface="Times New Roman"/>
              </a:rPr>
              <a:t>Інтерактивні форми та методи методичної роботи з </a:t>
            </a:r>
            <a:r>
              <a:rPr lang="uk-UA" dirty="0" smtClean="0">
                <a:solidFill>
                  <a:srgbClr val="000000"/>
                </a:solidFill>
                <a:latin typeface="+mn-lt"/>
                <a:ea typeface="Times New Roman"/>
              </a:rPr>
              <a:t>педагогами</a:t>
            </a:r>
            <a:br>
              <a:rPr lang="uk-UA" dirty="0" smtClean="0">
                <a:solidFill>
                  <a:srgbClr val="000000"/>
                </a:solidFill>
                <a:latin typeface="+mn-lt"/>
                <a:ea typeface="Times New Roman"/>
              </a:rPr>
            </a:br>
            <a:r>
              <a:rPr lang="uk-UA" dirty="0" smtClean="0">
                <a:solidFill>
                  <a:srgbClr val="000000"/>
                </a:solidFill>
                <a:latin typeface="+mn-lt"/>
                <a:ea typeface="Times New Roman"/>
              </a:rPr>
              <a:t/>
            </a:r>
            <a:br>
              <a:rPr lang="uk-UA" dirty="0" smtClean="0">
                <a:solidFill>
                  <a:srgbClr val="000000"/>
                </a:solidFill>
                <a:latin typeface="+mn-lt"/>
                <a:ea typeface="Times New Roman"/>
              </a:rPr>
            </a:br>
            <a:r>
              <a:rPr lang="uk-UA" dirty="0">
                <a:solidFill>
                  <a:srgbClr val="000000"/>
                </a:solidFill>
                <a:latin typeface="+mn-lt"/>
                <a:ea typeface="Times New Roman"/>
              </a:rPr>
              <a:t/>
            </a:r>
            <a:br>
              <a:rPr lang="uk-UA" dirty="0">
                <a:solidFill>
                  <a:srgbClr val="000000"/>
                </a:solidFill>
                <a:latin typeface="+mn-lt"/>
                <a:ea typeface="Times New Roman"/>
              </a:rPr>
            </a:br>
            <a:r>
              <a:rPr lang="uk-UA" dirty="0" smtClean="0">
                <a:solidFill>
                  <a:srgbClr val="000000"/>
                </a:solidFill>
                <a:latin typeface="+mn-lt"/>
                <a:ea typeface="Times New Roman"/>
              </a:rPr>
              <a:t>     </a:t>
            </a:r>
            <a:r>
              <a:rPr lang="uk-UA" sz="2800" dirty="0" smtClean="0">
                <a:solidFill>
                  <a:srgbClr val="000000"/>
                </a:solidFill>
                <a:latin typeface="+mn-lt"/>
                <a:ea typeface="Times New Roman"/>
                <a:cs typeface="Arial" panose="020B0604020202020204" pitchFamily="34" charset="0"/>
              </a:rPr>
              <a:t>Методист  Монастириського районного              Будинку дитячої та юнацької творчості  Комаринець С.С.</a:t>
            </a:r>
            <a:r>
              <a:rPr lang="uk-UA" sz="2800" dirty="0" smtClean="0">
                <a:solidFill>
                  <a:srgbClr val="000000"/>
                </a:solidFill>
                <a:latin typeface="+mn-lt"/>
                <a:ea typeface="Times New Roman"/>
              </a:rPr>
              <a:t> </a:t>
            </a:r>
            <a:endParaRPr lang="uk-UA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92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альтернативний процес 1"/>
          <p:cNvSpPr/>
          <p:nvPr/>
        </p:nvSpPr>
        <p:spPr>
          <a:xfrm>
            <a:off x="4067944" y="2780928"/>
            <a:ext cx="45719" cy="4571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Овал 2"/>
          <p:cNvSpPr/>
          <p:nvPr/>
        </p:nvSpPr>
        <p:spPr>
          <a:xfrm>
            <a:off x="2627784" y="2603251"/>
            <a:ext cx="3600400" cy="165618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rgbClr val="000000"/>
                </a:solidFill>
                <a:ea typeface="Times New Roman"/>
              </a:rPr>
              <a:t>Колективні</a:t>
            </a:r>
            <a:endParaRPr lang="uk-UA" sz="2800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636912"/>
            <a:ext cx="252028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364" y="332656"/>
            <a:ext cx="4608512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364" y="4869160"/>
            <a:ext cx="4608512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41" y="2603250"/>
            <a:ext cx="2376263" cy="165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кутник 3"/>
          <p:cNvSpPr/>
          <p:nvPr/>
        </p:nvSpPr>
        <p:spPr>
          <a:xfrm>
            <a:off x="3131840" y="5013176"/>
            <a:ext cx="30963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chemeClr val="bg1"/>
                </a:solidFill>
              </a:rPr>
              <a:t> </a:t>
            </a:r>
            <a:r>
              <a:rPr lang="uk-UA" sz="2800" b="1" dirty="0" smtClean="0">
                <a:solidFill>
                  <a:schemeClr val="bg1"/>
                </a:solidFill>
              </a:rPr>
              <a:t>   Моніторинг</a:t>
            </a:r>
          </a:p>
          <a:p>
            <a:r>
              <a:rPr lang="uk-UA" sz="2800" b="1" dirty="0" smtClean="0">
                <a:solidFill>
                  <a:schemeClr val="bg1"/>
                </a:solidFill>
              </a:rPr>
              <a:t>  ефективності </a:t>
            </a:r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2627784" y="692696"/>
            <a:ext cx="38164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000000"/>
                </a:solidFill>
                <a:ea typeface="Times New Roman"/>
              </a:rPr>
              <a:t>Форми методичної роботи </a:t>
            </a:r>
            <a:endParaRPr lang="uk-UA" sz="2400" b="1" dirty="0"/>
          </a:p>
        </p:txBody>
      </p:sp>
      <p:sp>
        <p:nvSpPr>
          <p:cNvPr id="6" name="Прямокутник 5"/>
          <p:cNvSpPr/>
          <p:nvPr/>
        </p:nvSpPr>
        <p:spPr>
          <a:xfrm>
            <a:off x="6803876" y="3130384"/>
            <a:ext cx="2016596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    Групові </a:t>
            </a:r>
            <a:endParaRPr lang="uk-UA" sz="2400" b="1" dirty="0">
              <a:effectLst/>
              <a:ea typeface="Calibri"/>
              <a:cs typeface="Times New Roman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251520" y="2803787"/>
            <a:ext cx="22324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0000"/>
                </a:solidFill>
                <a:latin typeface="Arial"/>
                <a:ea typeface="Times New Roman"/>
              </a:rPr>
              <a:t>   </a:t>
            </a:r>
            <a:r>
              <a:rPr lang="uk-UA" sz="2400" b="1" dirty="0" smtClean="0">
                <a:solidFill>
                  <a:srgbClr val="000000"/>
                </a:solidFill>
                <a:ea typeface="Times New Roman"/>
              </a:rPr>
              <a:t>Індивідуальні</a:t>
            </a:r>
            <a:endParaRPr lang="uk-UA" sz="2400" b="1" dirty="0"/>
          </a:p>
        </p:txBody>
      </p:sp>
      <p:cxnSp>
        <p:nvCxnSpPr>
          <p:cNvPr id="9" name="Пряма сполучна лінія 8"/>
          <p:cNvCxnSpPr>
            <a:stCxn id="3076" idx="1"/>
            <a:endCxn id="3078" idx="0"/>
          </p:cNvCxnSpPr>
          <p:nvPr/>
        </p:nvCxnSpPr>
        <p:spPr>
          <a:xfrm flipH="1">
            <a:off x="1295873" y="1160748"/>
            <a:ext cx="899491" cy="14425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 сполучна лінія 13"/>
          <p:cNvCxnSpPr>
            <a:stCxn id="3078" idx="2"/>
          </p:cNvCxnSpPr>
          <p:nvPr/>
        </p:nvCxnSpPr>
        <p:spPr>
          <a:xfrm>
            <a:off x="1295873" y="4259435"/>
            <a:ext cx="899491" cy="1230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 сполучна лінія 16"/>
          <p:cNvCxnSpPr>
            <a:stCxn id="3076" idx="3"/>
          </p:cNvCxnSpPr>
          <p:nvPr/>
        </p:nvCxnSpPr>
        <p:spPr>
          <a:xfrm>
            <a:off x="6803876" y="1160748"/>
            <a:ext cx="1152500" cy="14761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 сполучна лінія 19"/>
          <p:cNvCxnSpPr/>
          <p:nvPr/>
        </p:nvCxnSpPr>
        <p:spPr>
          <a:xfrm>
            <a:off x="4427984" y="2060848"/>
            <a:ext cx="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 сполучна лінія 23"/>
          <p:cNvCxnSpPr>
            <a:stCxn id="3" idx="4"/>
          </p:cNvCxnSpPr>
          <p:nvPr/>
        </p:nvCxnSpPr>
        <p:spPr>
          <a:xfrm>
            <a:off x="4427984" y="4259436"/>
            <a:ext cx="0" cy="6097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 сполучна лінія 26"/>
          <p:cNvCxnSpPr>
            <a:stCxn id="3075" idx="2"/>
          </p:cNvCxnSpPr>
          <p:nvPr/>
        </p:nvCxnSpPr>
        <p:spPr>
          <a:xfrm flipH="1">
            <a:off x="6803876" y="4293096"/>
            <a:ext cx="900472" cy="14041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 сполучна лінія 29"/>
          <p:cNvCxnSpPr>
            <a:stCxn id="3078" idx="2"/>
          </p:cNvCxnSpPr>
          <p:nvPr/>
        </p:nvCxnSpPr>
        <p:spPr>
          <a:xfrm>
            <a:off x="1295873" y="4259435"/>
            <a:ext cx="899491" cy="1230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82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339752" y="332656"/>
            <a:ext cx="2268004" cy="12241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b="1" i="1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algn="ctr"/>
            <a:r>
              <a:rPr lang="uk-UA" sz="2400" b="1" i="1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uk-UA" sz="2400" b="1" i="1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uk-UA" sz="2400" i="1" dirty="0">
              <a:solidFill>
                <a:prstClr val="white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407" y="2276872"/>
            <a:ext cx="3210321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FFC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32656"/>
            <a:ext cx="2304257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962275"/>
            <a:ext cx="2304256" cy="123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732" y="1472302"/>
            <a:ext cx="2088740" cy="1337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732" y="4653136"/>
            <a:ext cx="2088740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566" y="5265204"/>
            <a:ext cx="1942421" cy="1207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62275"/>
            <a:ext cx="2160240" cy="123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08860"/>
            <a:ext cx="2016224" cy="1287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72302"/>
            <a:ext cx="2304255" cy="117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292032"/>
            <a:ext cx="2070597" cy="118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кутник 3"/>
          <p:cNvSpPr/>
          <p:nvPr/>
        </p:nvSpPr>
        <p:spPr>
          <a:xfrm>
            <a:off x="3375050" y="2564904"/>
            <a:ext cx="28316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rgbClr val="000000"/>
                </a:solidFill>
                <a:ea typeface="Times New Roman"/>
                <a:cs typeface="Times New Roman"/>
              </a:rPr>
              <a:t>Інтерактивні форми роботи з                    педкадрами</a:t>
            </a:r>
            <a:endParaRPr lang="uk-UA" sz="2800" dirty="0">
              <a:solidFill>
                <a:prstClr val="white"/>
              </a:solidFill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7092281" y="3267417"/>
            <a:ext cx="17281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solidFill>
                  <a:prstClr val="black"/>
                </a:solidFill>
                <a:ea typeface="Times New Roman"/>
                <a:cs typeface="Times New Roman"/>
              </a:rPr>
              <a:t>Мозковий </a:t>
            </a:r>
            <a:r>
              <a:rPr lang="uk-UA" sz="2400" b="1" i="1" dirty="0" smtClean="0">
                <a:solidFill>
                  <a:prstClr val="black"/>
                </a:solidFill>
                <a:ea typeface="Times New Roman"/>
                <a:cs typeface="Times New Roman"/>
              </a:rPr>
              <a:t>  штурм </a:t>
            </a:r>
            <a:r>
              <a:rPr lang="uk-UA" sz="2400" b="1" i="1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uk-UA" sz="2400" b="1" i="1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uk-UA" sz="2400" i="1" dirty="0">
              <a:solidFill>
                <a:prstClr val="white"/>
              </a:solidFill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6948263" y="4869159"/>
            <a:ext cx="180020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prstClr val="black"/>
                </a:solidFill>
                <a:ea typeface="Times New Roman"/>
                <a:cs typeface="Times New Roman"/>
              </a:rPr>
              <a:t>«</a:t>
            </a:r>
            <a:r>
              <a:rPr lang="uk-UA" sz="2400" b="1" i="1" dirty="0">
                <a:solidFill>
                  <a:prstClr val="black"/>
                </a:solidFill>
                <a:ea typeface="Times New Roman"/>
                <a:cs typeface="Times New Roman"/>
              </a:rPr>
              <a:t>круглий</a:t>
            </a:r>
            <a:r>
              <a:rPr lang="uk-UA" sz="2400" b="1" i="1" dirty="0" smtClean="0">
                <a:solidFill>
                  <a:prstClr val="black"/>
                </a:solidFill>
                <a:ea typeface="Times New Roman"/>
                <a:cs typeface="Times New Roman"/>
              </a:rPr>
              <a:t>»     стіл</a:t>
            </a:r>
            <a:r>
              <a:rPr lang="uk-UA" sz="2000" b="1" i="1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uk-UA" sz="2000" b="1" i="1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uk-UA" sz="2000" b="1" i="1" dirty="0">
              <a:solidFill>
                <a:prstClr val="white"/>
              </a:solidFill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6948262" y="1844824"/>
            <a:ext cx="18722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solidFill>
                  <a:prstClr val="black"/>
                </a:solidFill>
              </a:rPr>
              <a:t>Ділова </a:t>
            </a:r>
            <a:r>
              <a:rPr lang="uk-UA" sz="2400" b="1" i="1" dirty="0" smtClean="0">
                <a:solidFill>
                  <a:prstClr val="black"/>
                </a:solidFill>
              </a:rPr>
              <a:t>гра </a:t>
            </a:r>
            <a:r>
              <a:rPr lang="uk-UA" sz="2400" b="1" i="1" dirty="0">
                <a:solidFill>
                  <a:prstClr val="black"/>
                </a:solidFill>
              </a:rPr>
              <a:t/>
            </a:r>
            <a:br>
              <a:rPr lang="uk-UA" sz="2400" b="1" i="1" dirty="0">
                <a:solidFill>
                  <a:prstClr val="black"/>
                </a:solidFill>
              </a:rPr>
            </a:br>
            <a:endParaRPr lang="uk-UA" sz="2400" b="1" i="1" dirty="0">
              <a:solidFill>
                <a:prstClr val="black"/>
              </a:solidFill>
            </a:endParaRPr>
          </a:p>
        </p:txBody>
      </p:sp>
      <p:sp>
        <p:nvSpPr>
          <p:cNvPr id="9" name="Прямокутник 8"/>
          <p:cNvSpPr/>
          <p:nvPr/>
        </p:nvSpPr>
        <p:spPr>
          <a:xfrm flipV="1">
            <a:off x="2286000" y="1844824"/>
            <a:ext cx="4257987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100" b="1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uk-UA" sz="3100" b="1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4932040" y="707504"/>
            <a:ext cx="2448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prstClr val="black"/>
                </a:solidFill>
                <a:ea typeface="Times New Roman"/>
                <a:cs typeface="Times New Roman"/>
              </a:rPr>
              <a:t>Майстер-клас </a:t>
            </a:r>
            <a:endParaRPr lang="uk-UA" sz="2400" i="1" dirty="0">
              <a:solidFill>
                <a:prstClr val="white"/>
              </a:solidFill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467545" y="1556793"/>
            <a:ext cx="20162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solidFill>
                  <a:prstClr val="black"/>
                </a:solidFill>
                <a:ea typeface="Times New Roman"/>
                <a:cs typeface="Times New Roman"/>
              </a:rPr>
              <a:t>Педагогічний аукціон </a:t>
            </a:r>
            <a:endParaRPr lang="uk-UA" sz="2400" i="1" dirty="0">
              <a:solidFill>
                <a:prstClr val="white"/>
              </a:solidFill>
            </a:endParaRPr>
          </a:p>
        </p:txBody>
      </p:sp>
      <p:sp>
        <p:nvSpPr>
          <p:cNvPr id="13" name="Прямокутник 12"/>
          <p:cNvSpPr/>
          <p:nvPr/>
        </p:nvSpPr>
        <p:spPr>
          <a:xfrm>
            <a:off x="467544" y="3267417"/>
            <a:ext cx="18184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prstClr val="black"/>
                </a:solidFill>
                <a:ea typeface="Times New Roman"/>
                <a:cs typeface="Times New Roman"/>
              </a:rPr>
              <a:t>   Тренінг</a:t>
            </a:r>
            <a:endParaRPr lang="uk-UA" sz="2400" i="1" dirty="0">
              <a:solidFill>
                <a:prstClr val="white"/>
              </a:solidFill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539552" y="4869159"/>
            <a:ext cx="1584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prstClr val="black"/>
                </a:solidFill>
                <a:ea typeface="Times New Roman"/>
                <a:cs typeface="Times New Roman"/>
              </a:rPr>
              <a:t> Дискусія</a:t>
            </a:r>
            <a:endParaRPr lang="uk-UA" sz="2400" i="1" dirty="0">
              <a:solidFill>
                <a:prstClr val="white"/>
              </a:solidFill>
            </a:endParaRPr>
          </a:p>
        </p:txBody>
      </p:sp>
      <p:sp>
        <p:nvSpPr>
          <p:cNvPr id="15" name="Прямокутник 14"/>
          <p:cNvSpPr/>
          <p:nvPr/>
        </p:nvSpPr>
        <p:spPr>
          <a:xfrm>
            <a:off x="2339752" y="5692605"/>
            <a:ext cx="20705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prstClr val="black"/>
                </a:solidFill>
                <a:ea typeface="Times New Roman"/>
                <a:cs typeface="Times New Roman"/>
              </a:rPr>
              <a:t>Презентація</a:t>
            </a:r>
            <a:endParaRPr lang="uk-UA" sz="2400" i="1" dirty="0">
              <a:solidFill>
                <a:prstClr val="white"/>
              </a:solidFill>
            </a:endParaRPr>
          </a:p>
        </p:txBody>
      </p:sp>
      <p:sp>
        <p:nvSpPr>
          <p:cNvPr id="16" name="Прямокутник 15"/>
          <p:cNvSpPr/>
          <p:nvPr/>
        </p:nvSpPr>
        <p:spPr>
          <a:xfrm>
            <a:off x="4788024" y="5589240"/>
            <a:ext cx="19437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prstClr val="black"/>
                </a:solidFill>
                <a:ea typeface="Times New Roman"/>
                <a:cs typeface="Times New Roman"/>
              </a:rPr>
              <a:t>  Семінар </a:t>
            </a:r>
            <a:endParaRPr lang="uk-UA" sz="2400" i="1" dirty="0">
              <a:solidFill>
                <a:prstClr val="white"/>
              </a:solidFill>
            </a:endParaRPr>
          </a:p>
        </p:txBody>
      </p:sp>
      <p:cxnSp>
        <p:nvCxnSpPr>
          <p:cNvPr id="18" name="Пряма сполучна лінія 17"/>
          <p:cNvCxnSpPr/>
          <p:nvPr/>
        </p:nvCxnSpPr>
        <p:spPr>
          <a:xfrm>
            <a:off x="2483769" y="2276872"/>
            <a:ext cx="720079" cy="4143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 сполучна лінія 23"/>
          <p:cNvCxnSpPr>
            <a:stCxn id="3" idx="4"/>
          </p:cNvCxnSpPr>
          <p:nvPr/>
        </p:nvCxnSpPr>
        <p:spPr>
          <a:xfrm>
            <a:off x="3473754" y="1556793"/>
            <a:ext cx="456363" cy="782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 сполучна лінія 27"/>
          <p:cNvCxnSpPr>
            <a:stCxn id="4100" idx="2"/>
          </p:cNvCxnSpPr>
          <p:nvPr/>
        </p:nvCxnSpPr>
        <p:spPr>
          <a:xfrm flipH="1">
            <a:off x="5436096" y="1556792"/>
            <a:ext cx="504057" cy="8309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 сполучна лінія 30"/>
          <p:cNvCxnSpPr/>
          <p:nvPr/>
        </p:nvCxnSpPr>
        <p:spPr>
          <a:xfrm flipH="1">
            <a:off x="6084168" y="2387790"/>
            <a:ext cx="792089" cy="4220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 сполучна лінія 41"/>
          <p:cNvCxnSpPr>
            <a:stCxn id="4101" idx="1"/>
          </p:cNvCxnSpPr>
          <p:nvPr/>
        </p:nvCxnSpPr>
        <p:spPr>
          <a:xfrm flipH="1" flipV="1">
            <a:off x="6206728" y="3498249"/>
            <a:ext cx="525512" cy="831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 сполучна лінія 46"/>
          <p:cNvCxnSpPr/>
          <p:nvPr/>
        </p:nvCxnSpPr>
        <p:spPr>
          <a:xfrm flipH="1" flipV="1">
            <a:off x="5688124" y="4200524"/>
            <a:ext cx="1043608" cy="8994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 сполучна лінія 49"/>
          <p:cNvCxnSpPr/>
          <p:nvPr/>
        </p:nvCxnSpPr>
        <p:spPr>
          <a:xfrm flipH="1" flipV="1">
            <a:off x="5076056" y="4437112"/>
            <a:ext cx="360040" cy="8152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 сполучна лінія 54"/>
          <p:cNvCxnSpPr>
            <a:stCxn id="4108" idx="0"/>
          </p:cNvCxnSpPr>
          <p:nvPr/>
        </p:nvCxnSpPr>
        <p:spPr>
          <a:xfrm flipV="1">
            <a:off x="3375051" y="4365104"/>
            <a:ext cx="548877" cy="9269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 сполучна лінія 58"/>
          <p:cNvCxnSpPr/>
          <p:nvPr/>
        </p:nvCxnSpPr>
        <p:spPr>
          <a:xfrm flipV="1">
            <a:off x="2123728" y="4077073"/>
            <a:ext cx="1251323" cy="7920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 сполучна лінія 62"/>
          <p:cNvCxnSpPr>
            <a:stCxn id="4105" idx="3"/>
          </p:cNvCxnSpPr>
          <p:nvPr/>
        </p:nvCxnSpPr>
        <p:spPr>
          <a:xfrm>
            <a:off x="2339752" y="3581400"/>
            <a:ext cx="745231" cy="242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169764"/>
              </p:ext>
            </p:extLst>
          </p:nvPr>
        </p:nvGraphicFramePr>
        <p:xfrm>
          <a:off x="2409716" y="477832"/>
          <a:ext cx="2128076" cy="994470"/>
        </p:xfrm>
        <a:graphic>
          <a:graphicData uri="http://schemas.openxmlformats.org/drawingml/2006/table">
            <a:tbl>
              <a:tblPr/>
              <a:tblGrid>
                <a:gridCol w="2128076"/>
              </a:tblGrid>
              <a:tr h="994470">
                <a:tc>
                  <a:txBody>
                    <a:bodyPr/>
                    <a:lstStyle/>
                    <a:p>
                      <a:r>
                        <a:rPr kumimoji="0" lang="uk-UA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/>
                        </a:rPr>
                        <a:t>Педагогічний</a:t>
                      </a:r>
                    </a:p>
                    <a:p>
                      <a:r>
                        <a:rPr kumimoji="0" lang="uk-UA" sz="2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/>
                        </a:rPr>
                        <a:t>          ринг 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09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fontAlgn="base">
              <a:lnSpc>
                <a:spcPct val="115000"/>
              </a:lnSpc>
              <a:spcAft>
                <a:spcPts val="0"/>
              </a:spcAft>
            </a:pPr>
            <a:r>
              <a:rPr lang="uk-UA" sz="6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uk-UA" sz="60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60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uk-UA" sz="6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uk-UA" sz="6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uk-UA" sz="60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60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uk-UA" sz="6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uk-UA" sz="6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uk-UA" sz="6000" dirty="0">
                <a:effectLst/>
                <a:latin typeface="Calibri"/>
                <a:ea typeface="Calibri"/>
                <a:cs typeface="Times New Roman"/>
              </a:rPr>
            </a:br>
            <a:r>
              <a:rPr lang="uk-UA" sz="44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Мета </a:t>
            </a:r>
            <a:r>
              <a:rPr lang="uk-UA" sz="4400" i="1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методичної роботи : </a:t>
            </a:r>
            <a:r>
              <a:rPr lang="uk-UA" sz="44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</a:rPr>
              <a:t/>
            </a:r>
            <a:br>
              <a:rPr lang="uk-UA" sz="44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</a:rPr>
            </a:br>
            <a:r>
              <a:rPr lang="uk-UA" sz="4400" i="1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/>
            </a:r>
            <a:br>
              <a:rPr lang="uk-UA" sz="4400" i="1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</a:br>
            <a: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вивчення </a:t>
            </a:r>
            <a:r>
              <a:rPr lang="uk-UA" sz="40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та розвиток </a:t>
            </a:r>
            <a: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педагогічної компетентності педагогів ;</a:t>
            </a:r>
            <a:b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</a:rPr>
            </a:br>
            <a: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стимулювання </a:t>
            </a:r>
            <a:r>
              <a:rPr lang="uk-UA" sz="40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творчого потенціалу ; </a:t>
            </a:r>
            <a: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</a:rPr>
              <a:t/>
            </a:r>
            <a:b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</a:rPr>
            </a:br>
            <a: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формування </a:t>
            </a:r>
            <a:r>
              <a:rPr lang="uk-UA" sz="40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навичок самоаналізу та аналізу</a:t>
            </a:r>
            <a:endParaRPr lang="uk-UA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483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pPr algn="l" fontAlgn="base">
              <a:lnSpc>
                <a:spcPct val="115000"/>
              </a:lnSpc>
              <a:spcAft>
                <a:spcPts val="0"/>
              </a:spcAft>
            </a:pPr>
            <a:r>
              <a:rPr lang="uk-UA" sz="49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Напрямки </a:t>
            </a:r>
            <a:r>
              <a:rPr lang="uk-UA" sz="4900" i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методичної роботи </a:t>
            </a:r>
            <a:r>
              <a:rPr lang="uk-UA" sz="49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:</a:t>
            </a:r>
            <a:br>
              <a:rPr lang="uk-UA" sz="49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44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44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вдосконалення педагогічної </a:t>
            </a:r>
            <a:r>
              <a:rPr lang="uk-UA" sz="40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майстерності ; </a:t>
            </a:r>
            <a: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підвищення </a:t>
            </a:r>
            <a:r>
              <a:rPr lang="uk-UA" sz="40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соціально-психологічної культури </a:t>
            </a:r>
            <a: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педагогів;</a:t>
            </a:r>
            <a:b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40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розвиток </a:t>
            </a:r>
            <a:r>
              <a:rPr lang="uk-UA" sz="40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спеціальних комунікативних умінь та навичок . </a:t>
            </a:r>
            <a:r>
              <a:rPr lang="uk-UA" sz="4000" dirty="0">
                <a:effectLst/>
                <a:latin typeface="+mn-lt"/>
                <a:ea typeface="Calibri"/>
                <a:cs typeface="Times New Roman"/>
              </a:rPr>
              <a:t/>
            </a:r>
            <a:br>
              <a:rPr lang="uk-UA" sz="4000" dirty="0">
                <a:effectLst/>
                <a:latin typeface="+mn-lt"/>
                <a:ea typeface="Calibri"/>
                <a:cs typeface="Times New Roman"/>
              </a:rPr>
            </a:br>
            <a:endParaRPr lang="uk-UA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66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 fontScale="90000"/>
          </a:bodyPr>
          <a:lstStyle/>
          <a:p>
            <a:pPr algn="l" fontAlgn="base">
              <a:lnSpc>
                <a:spcPct val="115000"/>
              </a:lnSpc>
              <a:spcAft>
                <a:spcPts val="0"/>
              </a:spcAft>
            </a:pPr>
            <a:r>
              <a:rPr lang="uk-UA" sz="4400" i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Принципи методичної </a:t>
            </a:r>
            <a:r>
              <a:rPr lang="uk-UA" sz="44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роботи</a:t>
            </a:r>
            <a:r>
              <a:rPr lang="uk-UA" sz="4400" i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:</a:t>
            </a:r>
            <a:r>
              <a:rPr lang="uk-UA" sz="44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 </a:t>
            </a:r>
            <a:br>
              <a:rPr lang="uk-UA" sz="44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4400" b="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педагогічна співпраця </a:t>
            </a:r>
            <a:r>
              <a:rPr lang="uk-UA" sz="31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з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педагогом;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робота в </a:t>
            </a:r>
            <a:r>
              <a:rPr lang="uk-UA" sz="31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режимі довіри ,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доброзичливості;</a:t>
            </a:r>
            <a:b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творча атмосфера</a:t>
            </a:r>
            <a:r>
              <a:rPr lang="uk-UA" sz="31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, стимулювання творчої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активності; 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принцип допоміжно-регулювального контролю; - надання педагогу </a:t>
            </a:r>
            <a:r>
              <a:rPr lang="uk-UA" sz="31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права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вибору;</a:t>
            </a:r>
            <a:b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 системність методичних заходів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;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принцип " </a:t>
            </a:r>
            <a:r>
              <a:rPr lang="uk-UA" sz="31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Я-повідомлень " у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спілкуванні;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щоденна допомога;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випереджальний характер </a:t>
            </a:r>
            <a:r>
              <a:rPr lang="uk-UA" sz="31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методичної роботи . </a:t>
            </a:r>
            <a:r>
              <a:rPr lang="uk-UA" sz="3100" dirty="0">
                <a:effectLst/>
                <a:latin typeface="+mn-lt"/>
                <a:ea typeface="Calibri"/>
                <a:cs typeface="Times New Roman"/>
              </a:rPr>
              <a:t/>
            </a:r>
            <a:br>
              <a:rPr lang="uk-UA" sz="3100" dirty="0">
                <a:effectLst/>
                <a:latin typeface="+mn-lt"/>
                <a:ea typeface="Calibri"/>
                <a:cs typeface="Times New Roman"/>
              </a:rPr>
            </a:br>
            <a:endParaRPr lang="uk-UA" sz="3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115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560840" cy="6178698"/>
          </a:xfrm>
        </p:spPr>
        <p:txBody>
          <a:bodyPr>
            <a:normAutofit fontScale="90000"/>
          </a:bodyPr>
          <a:lstStyle/>
          <a:p>
            <a:pPr algn="l" fontAlgn="base">
              <a:lnSpc>
                <a:spcPct val="115000"/>
              </a:lnSpc>
              <a:spcAft>
                <a:spcPts val="0"/>
              </a:spcAft>
            </a:pPr>
            <a:r>
              <a:rPr lang="uk-UA" sz="44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   Мета </a:t>
            </a:r>
            <a:r>
              <a:rPr lang="uk-UA" sz="4400" i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інтерактивного навчання : </a:t>
            </a:r>
            <a:r>
              <a:rPr lang="uk-UA" sz="44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44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4400" b="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розвиток </a:t>
            </a:r>
            <a:r>
              <a:rPr lang="uk-UA" sz="31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творчого потенціалу педагогів;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удосконалення </a:t>
            </a:r>
            <a:r>
              <a:rPr lang="uk-UA" sz="31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комунікативної компетентності;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систематизація </a:t>
            </a:r>
            <a:r>
              <a:rPr lang="uk-UA" sz="31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і конкретизація професійних знань;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практичне </a:t>
            </a:r>
            <a:r>
              <a:rPr lang="uk-UA" sz="31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відпрацювання певних умінь та навичок педагогів; </a:t>
            </a: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1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самореалізація </a:t>
            </a:r>
            <a:r>
              <a:rPr lang="uk-UA" sz="31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педагогів. </a:t>
            </a:r>
            <a:r>
              <a:rPr lang="uk-UA" sz="3100" dirty="0">
                <a:effectLst/>
                <a:latin typeface="+mn-lt"/>
                <a:ea typeface="Calibri"/>
                <a:cs typeface="Times New Roman"/>
              </a:rPr>
              <a:t/>
            </a:r>
            <a:br>
              <a:rPr lang="uk-UA" sz="3100" dirty="0">
                <a:effectLst/>
                <a:latin typeface="+mn-lt"/>
                <a:ea typeface="Calibri"/>
                <a:cs typeface="Times New Roman"/>
              </a:rPr>
            </a:br>
            <a:endParaRPr lang="uk-UA" sz="3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607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6833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uk-UA" sz="36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 smtClean="0">
                <a:solidFill>
                  <a:prstClr val="black"/>
                </a:solidFill>
                <a:ea typeface="Calibri"/>
                <a:cs typeface="Times New Roman"/>
              </a:rPr>
              <a:t>    </a:t>
            </a:r>
            <a:r>
              <a:rPr lang="uk-UA" sz="44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Кредо </a:t>
            </a:r>
            <a:r>
              <a:rPr lang="uk-UA" sz="4400" b="1" i="1" dirty="0">
                <a:solidFill>
                  <a:prstClr val="black"/>
                </a:solidFill>
                <a:ea typeface="Calibri"/>
                <a:cs typeface="Times New Roman"/>
              </a:rPr>
              <a:t>інтерактивного </a:t>
            </a:r>
            <a:r>
              <a:rPr lang="uk-UA" sz="4400" b="1" i="1" dirty="0" smtClean="0">
                <a:solidFill>
                  <a:prstClr val="black"/>
                </a:solidFill>
                <a:ea typeface="Calibri"/>
                <a:cs typeface="Times New Roman"/>
              </a:rPr>
              <a:t>навчання</a:t>
            </a:r>
            <a:r>
              <a:rPr lang="uk-UA" sz="4400" b="1" i="1" dirty="0" smtClean="0">
                <a:solidFill>
                  <a:prstClr val="white"/>
                </a:solidFill>
                <a:ea typeface="Calibri"/>
                <a:cs typeface="Times New Roman"/>
              </a:rPr>
              <a:t>  </a:t>
            </a:r>
            <a:endParaRPr lang="uk-UA" sz="4400" i="1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uk-UA" sz="3600" b="1" dirty="0" smtClean="0">
                <a:solidFill>
                  <a:prstClr val="whit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uk-UA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Те</a:t>
            </a:r>
            <a:r>
              <a:rPr lang="uk-UA" sz="3600" b="1" dirty="0">
                <a:solidFill>
                  <a:schemeClr val="bg1"/>
                </a:solidFill>
                <a:ea typeface="Calibri"/>
                <a:cs typeface="Times New Roman"/>
              </a:rPr>
              <a:t>, що я чую, я забуваю.  </a:t>
            </a:r>
          </a:p>
          <a:p>
            <a:pPr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Те</a:t>
            </a:r>
            <a:r>
              <a:rPr lang="uk-UA" sz="3600" b="1" dirty="0">
                <a:solidFill>
                  <a:schemeClr val="bg1"/>
                </a:solidFill>
                <a:ea typeface="Calibri"/>
                <a:cs typeface="Times New Roman"/>
              </a:rPr>
              <a:t>, що я бачу й чую, я трохи пам’ятаю. </a:t>
            </a:r>
          </a:p>
          <a:p>
            <a:pPr>
              <a:spcAft>
                <a:spcPts val="0"/>
              </a:spcAft>
            </a:pPr>
            <a:r>
              <a:rPr lang="uk-UA" sz="3600" b="1" dirty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uk-UA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Те</a:t>
            </a:r>
            <a:r>
              <a:rPr lang="uk-UA" sz="3600" b="1" dirty="0">
                <a:solidFill>
                  <a:schemeClr val="bg1"/>
                </a:solidFill>
                <a:ea typeface="Calibri"/>
                <a:cs typeface="Times New Roman"/>
              </a:rPr>
              <a:t>, що я чую, бачу й обговорюю, </a:t>
            </a:r>
            <a:endParaRPr lang="uk-UA" sz="3600" b="1" dirty="0" smtClean="0">
              <a:solidFill>
                <a:schemeClr val="bg1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uk-UA" sz="3600" b="1" dirty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uk-UA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я починаю розуміти</a:t>
            </a:r>
            <a:r>
              <a:rPr lang="uk-UA" sz="3600" b="1" dirty="0">
                <a:solidFill>
                  <a:schemeClr val="bg1"/>
                </a:solidFill>
                <a:ea typeface="Calibri"/>
                <a:cs typeface="Times New Roman"/>
              </a:rPr>
              <a:t>.  </a:t>
            </a:r>
          </a:p>
          <a:p>
            <a:pPr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 Коли </a:t>
            </a:r>
            <a:r>
              <a:rPr lang="uk-UA" sz="3600" b="1" dirty="0">
                <a:solidFill>
                  <a:schemeClr val="bg1"/>
                </a:solidFill>
                <a:ea typeface="Calibri"/>
                <a:cs typeface="Times New Roman"/>
              </a:rPr>
              <a:t>я чую, бачу, обговорюю й роблю, </a:t>
            </a:r>
            <a:endParaRPr lang="uk-UA" sz="3600" b="1" dirty="0" smtClean="0">
              <a:solidFill>
                <a:schemeClr val="bg1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uk-UA" sz="3600" b="1" dirty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uk-UA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я набуваю </a:t>
            </a:r>
            <a:r>
              <a:rPr lang="uk-UA" sz="3600" b="1" dirty="0">
                <a:solidFill>
                  <a:schemeClr val="bg1"/>
                </a:solidFill>
                <a:ea typeface="Calibri"/>
                <a:cs typeface="Times New Roman"/>
              </a:rPr>
              <a:t>знань і навичок.  </a:t>
            </a:r>
          </a:p>
          <a:p>
            <a:pPr>
              <a:spcAft>
                <a:spcPts val="0"/>
              </a:spcAft>
            </a:pPr>
            <a:r>
              <a:rPr lang="uk-UA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 Коли </a:t>
            </a:r>
            <a:r>
              <a:rPr lang="uk-UA" sz="3600" b="1" dirty="0">
                <a:solidFill>
                  <a:schemeClr val="bg1"/>
                </a:solidFill>
                <a:ea typeface="Calibri"/>
                <a:cs typeface="Times New Roman"/>
              </a:rPr>
              <a:t>я передаю знання іншим</a:t>
            </a:r>
            <a:r>
              <a:rPr lang="uk-UA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,</a:t>
            </a:r>
          </a:p>
          <a:p>
            <a:pPr>
              <a:spcAft>
                <a:spcPts val="0"/>
              </a:spcAft>
            </a:pPr>
            <a:r>
              <a:rPr lang="uk-UA" sz="3600" b="1" dirty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uk-UA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uk-UA" sz="3600" b="1" dirty="0">
                <a:solidFill>
                  <a:schemeClr val="bg1"/>
                </a:solidFill>
                <a:ea typeface="Calibri"/>
                <a:cs typeface="Times New Roman"/>
              </a:rPr>
              <a:t>я </a:t>
            </a:r>
            <a:r>
              <a:rPr lang="uk-UA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стаю майстром</a:t>
            </a:r>
            <a:r>
              <a:rPr lang="uk-UA" sz="3600" b="1" dirty="0">
                <a:solidFill>
                  <a:schemeClr val="bg1"/>
                </a:solidFill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uk-UA" sz="3600" b="1" dirty="0">
              <a:solidFill>
                <a:prstClr val="white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3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pPr algn="l" fontAlgn="base">
              <a:lnSpc>
                <a:spcPct val="115000"/>
              </a:lnSpc>
              <a:spcAft>
                <a:spcPts val="0"/>
              </a:spcAft>
            </a:pPr>
            <a:r>
              <a:rPr lang="uk-UA" sz="44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/>
            </a:r>
            <a:br>
              <a:rPr lang="uk-UA" sz="44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</a:br>
            <a:r>
              <a:rPr lang="uk-UA" sz="44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Переваги інтерактивного                   навчання </a:t>
            </a:r>
            <a:r>
              <a:rPr lang="uk-UA" sz="4400" i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: </a:t>
            </a:r>
            <a:r>
              <a:rPr lang="uk-UA" sz="44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44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4400" b="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•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нестандартний </a:t>
            </a:r>
            <a:r>
              <a:rPr lang="uk-UA" sz="36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підхід до організації навчання ;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• підвищення </a:t>
            </a:r>
            <a:r>
              <a:rPr lang="uk-UA" sz="36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пізнавальної активності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;</a:t>
            </a:r>
            <a:b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• активна </a:t>
            </a:r>
            <a:r>
              <a:rPr lang="uk-UA" sz="36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міжособистісна взаємодія ;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• система </a:t>
            </a:r>
            <a:r>
              <a:rPr lang="uk-UA" sz="36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оцінювання процесу та результатів спільної діяльності ;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•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розвиток </a:t>
            </a:r>
            <a:r>
              <a:rPr lang="uk-UA" sz="36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навичок спілкування та взаємодії в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групі;</a:t>
            </a:r>
            <a:b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• розвиток </a:t>
            </a:r>
            <a:r>
              <a:rPr lang="uk-UA" sz="36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самоаналізу й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аналізу. </a:t>
            </a:r>
            <a:r>
              <a:rPr lang="uk-UA" sz="36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  </a:t>
            </a:r>
            <a:r>
              <a:rPr lang="uk-UA" sz="3600" dirty="0">
                <a:effectLst/>
                <a:latin typeface="+mn-lt"/>
                <a:ea typeface="Calibri"/>
                <a:cs typeface="Times New Roman"/>
              </a:rPr>
              <a:t/>
            </a:r>
            <a:br>
              <a:rPr lang="uk-UA" sz="3600" dirty="0">
                <a:effectLst/>
                <a:latin typeface="+mn-lt"/>
                <a:ea typeface="Calibri"/>
                <a:cs typeface="Times New Roman"/>
              </a:rPr>
            </a:br>
            <a:r>
              <a:rPr lang="uk-UA" sz="3600" dirty="0"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uk-UA" sz="36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uk-UA" sz="3600" dirty="0">
                <a:effectLst/>
                <a:latin typeface="Calibri"/>
                <a:ea typeface="Calibri"/>
                <a:cs typeface="Times New Roman"/>
              </a:rPr>
            </a:b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5395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pPr algn="l" fontAlgn="base">
              <a:lnSpc>
                <a:spcPct val="115000"/>
              </a:lnSpc>
              <a:spcAft>
                <a:spcPts val="0"/>
              </a:spcAft>
            </a:pPr>
            <a:r>
              <a:rPr lang="uk-UA" sz="44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Алгоритм </a:t>
            </a:r>
            <a:r>
              <a:rPr lang="uk-UA" sz="4400" i="1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інтерактивного навчання </a:t>
            </a:r>
            <a:r>
              <a:rPr lang="uk-UA" sz="44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:</a:t>
            </a:r>
            <a:br>
              <a:rPr lang="uk-UA" sz="4400" i="1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44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визначити </a:t>
            </a:r>
            <a:r>
              <a:rPr lang="uk-UA" sz="36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мету і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завдання;</a:t>
            </a:r>
            <a:b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кількісний </a:t>
            </a:r>
            <a:r>
              <a:rPr lang="uk-UA" sz="36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та якісний склад груп;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термін </a:t>
            </a:r>
            <a:r>
              <a:rPr lang="uk-UA" sz="36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виконання завдань ( або блоків);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потрібні </a:t>
            </a:r>
            <a:r>
              <a:rPr lang="uk-UA" sz="36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матеріали ( інструменти);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спосіб </a:t>
            </a:r>
            <a:r>
              <a:rPr lang="uk-UA" sz="36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координації дій між мікрогрупами;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спосіб </a:t>
            </a:r>
            <a:r>
              <a:rPr lang="uk-UA" sz="36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оформлення звіту ( за потреби);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/>
            </a:r>
            <a:b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</a:b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- підбиття </a:t>
            </a:r>
            <a:r>
              <a:rPr lang="uk-UA" sz="3600" dirty="0" smtClean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підсумків. </a:t>
            </a:r>
            <a:r>
              <a:rPr lang="uk-UA" sz="3600" dirty="0">
                <a:effectLst/>
                <a:latin typeface="+mn-lt"/>
                <a:ea typeface="Calibri"/>
                <a:cs typeface="Times New Roman"/>
              </a:rPr>
              <a:t/>
            </a:r>
            <a:br>
              <a:rPr lang="uk-UA" sz="3600" dirty="0">
                <a:effectLst/>
                <a:latin typeface="+mn-lt"/>
                <a:ea typeface="Calibri"/>
                <a:cs typeface="Times New Roman"/>
              </a:rPr>
            </a:br>
            <a:r>
              <a:rPr lang="uk-UA" sz="3600" dirty="0"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uk-UA" sz="36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uk-UA" sz="3600" dirty="0">
                <a:effectLst/>
                <a:latin typeface="Calibri"/>
                <a:ea typeface="Calibri"/>
                <a:cs typeface="Times New Roman"/>
              </a:rPr>
            </a:b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73945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bg1"/>
                </a:solidFill>
                <a:latin typeface="+mn-lt"/>
              </a:rPr>
              <a:t>СИСТЕМА РОБОТИ З ПЕДАГОГІЧНИМИ КАДРАМИ</a:t>
            </a:r>
            <a:endParaRPr lang="uk-UA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251520" y="1124744"/>
            <a:ext cx="2880320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  </a:t>
            </a: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Діагностичний </a:t>
            </a:r>
            <a:r>
              <a:rPr lang="uk-UA" sz="2400" b="1" dirty="0">
                <a:solidFill>
                  <a:srgbClr val="000000"/>
                </a:solidFill>
                <a:ea typeface="Times New Roman"/>
                <a:cs typeface="Times New Roman"/>
              </a:rPr>
              <a:t>блок</a:t>
            </a:r>
            <a:endParaRPr lang="uk-UA" sz="2400" b="1" dirty="0">
              <a:ea typeface="Calibri"/>
              <a:cs typeface="Times New Roman"/>
            </a:endParaRPr>
          </a:p>
          <a:p>
            <a:r>
              <a:rPr lang="uk-UA" sz="2400" dirty="0">
                <a:solidFill>
                  <a:srgbClr val="000000"/>
                </a:solidFill>
                <a:ea typeface="Times New Roman"/>
              </a:rPr>
              <a:t> </a:t>
            </a:r>
            <a:endParaRPr lang="uk-UA" sz="2400" dirty="0"/>
          </a:p>
        </p:txBody>
      </p:sp>
      <p:sp>
        <p:nvSpPr>
          <p:cNvPr id="15" name="Прямокутник 14"/>
          <p:cNvSpPr/>
          <p:nvPr/>
        </p:nvSpPr>
        <p:spPr>
          <a:xfrm>
            <a:off x="251520" y="2708920"/>
            <a:ext cx="2880320" cy="10801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uk-UA" sz="24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Аналітичний </a:t>
            </a:r>
            <a:r>
              <a:rPr lang="uk-UA" sz="2400" b="1" dirty="0">
                <a:solidFill>
                  <a:srgbClr val="000000"/>
                </a:solidFill>
                <a:ea typeface="Times New Roman"/>
                <a:cs typeface="Times New Roman"/>
              </a:rPr>
              <a:t>блок</a:t>
            </a:r>
            <a:endParaRPr lang="uk-UA" sz="2400" b="1" dirty="0">
              <a:effectLst/>
              <a:ea typeface="Calibri"/>
              <a:cs typeface="Times New Roman"/>
            </a:endParaRPr>
          </a:p>
        </p:txBody>
      </p:sp>
      <p:sp>
        <p:nvSpPr>
          <p:cNvPr id="16" name="Прямокутник 15"/>
          <p:cNvSpPr/>
          <p:nvPr/>
        </p:nvSpPr>
        <p:spPr>
          <a:xfrm>
            <a:off x="251520" y="4437111"/>
            <a:ext cx="2880320" cy="97210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0000"/>
                </a:solidFill>
                <a:ea typeface="Times New Roman"/>
              </a:rPr>
              <a:t>Практичний блок </a:t>
            </a:r>
            <a:endParaRPr lang="uk-UA" sz="24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919207"/>
            <a:ext cx="4608512" cy="1357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320" y="2901441"/>
            <a:ext cx="4608512" cy="73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кутник 11"/>
          <p:cNvSpPr/>
          <p:nvPr/>
        </p:nvSpPr>
        <p:spPr>
          <a:xfrm>
            <a:off x="4644008" y="947117"/>
            <a:ext cx="4104456" cy="385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endParaRPr lang="uk-UA" dirty="0"/>
          </a:p>
        </p:txBody>
      </p:sp>
      <p:sp>
        <p:nvSpPr>
          <p:cNvPr id="14" name="Прямокутник 13"/>
          <p:cNvSpPr/>
          <p:nvPr/>
        </p:nvSpPr>
        <p:spPr>
          <a:xfrm>
            <a:off x="4431320" y="947116"/>
            <a:ext cx="4605176" cy="1366528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</a:pPr>
            <a:r>
              <a:rPr lang="uk-UA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1. Діагностика </a:t>
            </a:r>
            <a:r>
              <a:rPr lang="uk-UA" b="1" dirty="0">
                <a:solidFill>
                  <a:srgbClr val="000000"/>
                </a:solidFill>
                <a:ea typeface="Times New Roman"/>
                <a:cs typeface="Times New Roman"/>
              </a:rPr>
              <a:t>пошуково – дослідницьких якостей </a:t>
            </a:r>
            <a:r>
              <a:rPr lang="uk-UA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педагогів</a:t>
            </a:r>
            <a:r>
              <a:rPr lang="uk-UA" b="1" dirty="0">
                <a:solidFill>
                  <a:srgbClr val="000000"/>
                </a:solidFill>
                <a:ea typeface="Times New Roman"/>
                <a:cs typeface="Times New Roman"/>
              </a:rPr>
              <a:t>.</a:t>
            </a:r>
            <a:endParaRPr lang="uk-UA" b="1" dirty="0">
              <a:solidFill>
                <a:prstClr val="white"/>
              </a:solidFill>
              <a:ea typeface="Calibri"/>
              <a:cs typeface="Times New Roman"/>
            </a:endParaRPr>
          </a:p>
          <a:p>
            <a:pPr lvl="0" fontAlgn="base">
              <a:lnSpc>
                <a:spcPct val="115000"/>
              </a:lnSpc>
            </a:pPr>
            <a:r>
              <a:rPr lang="uk-UA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2. Діагностика </a:t>
            </a:r>
            <a:r>
              <a:rPr lang="uk-UA" b="1" dirty="0">
                <a:solidFill>
                  <a:srgbClr val="000000"/>
                </a:solidFill>
                <a:ea typeface="Times New Roman"/>
                <a:cs typeface="Times New Roman"/>
              </a:rPr>
              <a:t>здатностей педагогів до інноваційної діяльності</a:t>
            </a:r>
            <a:r>
              <a:rPr lang="uk-UA" dirty="0">
                <a:solidFill>
                  <a:srgbClr val="000000"/>
                </a:solidFill>
                <a:ea typeface="Times New Roman"/>
                <a:cs typeface="Times New Roman"/>
              </a:rPr>
              <a:t>. </a:t>
            </a: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17" name="Прямокутник 16"/>
          <p:cNvSpPr/>
          <p:nvPr/>
        </p:nvSpPr>
        <p:spPr>
          <a:xfrm>
            <a:off x="7380312" y="2708920"/>
            <a:ext cx="1368152" cy="385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endParaRPr lang="uk-UA" sz="1600" dirty="0"/>
          </a:p>
        </p:txBody>
      </p:sp>
      <p:sp>
        <p:nvSpPr>
          <p:cNvPr id="19" name="Прямокутник 18"/>
          <p:cNvSpPr/>
          <p:nvPr/>
        </p:nvSpPr>
        <p:spPr>
          <a:xfrm>
            <a:off x="4431320" y="2905011"/>
            <a:ext cx="4605176" cy="72943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uk-UA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1. Опрацювання </a:t>
            </a:r>
            <a:r>
              <a:rPr lang="uk-UA" b="1" dirty="0">
                <a:solidFill>
                  <a:srgbClr val="000000"/>
                </a:solidFill>
                <a:ea typeface="Times New Roman"/>
                <a:cs typeface="Times New Roman"/>
              </a:rPr>
              <a:t>отриманих </a:t>
            </a:r>
            <a:r>
              <a:rPr lang="uk-UA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результатів. </a:t>
            </a:r>
            <a:endParaRPr lang="uk-UA" sz="2800" b="1" dirty="0">
              <a:ea typeface="Calibri"/>
              <a:cs typeface="Times New Roman"/>
            </a:endParaRPr>
          </a:p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uk-UA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2. Розподіл </a:t>
            </a:r>
            <a:r>
              <a:rPr lang="uk-UA" b="1" dirty="0">
                <a:solidFill>
                  <a:srgbClr val="000000"/>
                </a:solidFill>
                <a:ea typeface="Times New Roman"/>
                <a:cs typeface="Times New Roman"/>
              </a:rPr>
              <a:t>педагогів по групам. </a:t>
            </a:r>
            <a:endParaRPr lang="uk-UA" sz="2800" b="1" dirty="0">
              <a:effectLst/>
              <a:ea typeface="Calibri"/>
              <a:cs typeface="Times New Roman"/>
            </a:endParaRPr>
          </a:p>
        </p:txBody>
      </p:sp>
      <p:sp>
        <p:nvSpPr>
          <p:cNvPr id="22" name="Прямокутник 21"/>
          <p:cNvSpPr/>
          <p:nvPr/>
        </p:nvSpPr>
        <p:spPr>
          <a:xfrm flipV="1">
            <a:off x="4427984" y="3752166"/>
            <a:ext cx="4608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lang="uk-UA" dirty="0"/>
          </a:p>
        </p:txBody>
      </p:sp>
      <p:sp>
        <p:nvSpPr>
          <p:cNvPr id="23" name="Прямокутник 22"/>
          <p:cNvSpPr/>
          <p:nvPr/>
        </p:nvSpPr>
        <p:spPr>
          <a:xfrm>
            <a:off x="4431320" y="4653135"/>
            <a:ext cx="4608512" cy="646331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/>
            <a:r>
              <a:rPr lang="uk-UA" b="1" dirty="0">
                <a:solidFill>
                  <a:srgbClr val="000000"/>
                </a:solidFill>
                <a:ea typeface="Times New Roman"/>
              </a:rPr>
              <a:t>Визначення напрямків та форм роботи з конкретною категорією педагогів</a:t>
            </a:r>
            <a:endParaRPr lang="uk-UA" b="1" dirty="0">
              <a:solidFill>
                <a:prstClr val="white"/>
              </a:solidFill>
            </a:endParaRPr>
          </a:p>
        </p:txBody>
      </p:sp>
      <p:sp>
        <p:nvSpPr>
          <p:cNvPr id="24" name="Стрілка вправо 23"/>
          <p:cNvSpPr/>
          <p:nvPr/>
        </p:nvSpPr>
        <p:spPr>
          <a:xfrm>
            <a:off x="3419872" y="1332159"/>
            <a:ext cx="792088" cy="656681"/>
          </a:xfrm>
          <a:prstGeom prst="rightArrow">
            <a:avLst/>
          </a:prstGeom>
          <a:solidFill>
            <a:schemeClr val="accent3"/>
          </a:soli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691" y="2884264"/>
            <a:ext cx="864097" cy="729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6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653135"/>
            <a:ext cx="8640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17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4F4F4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248</TotalTime>
  <Words>197</Words>
  <Application>Microsoft Office PowerPoint</Application>
  <PresentationFormat>Экран (4:3)</PresentationFormat>
  <Paragraphs>56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Інтерактивні форми та методи методичної роботи з педагогами        Методист  Монастириського районного              Будинку дитячої та юнацької творчості  Комаринець С.С. </vt:lpstr>
      <vt:lpstr>     Мета методичної роботи :   вивчення та розвиток педагогічної компетентності педагогів ; стимулювання творчого потенціалу ;  формування навичок самоаналізу та аналізу</vt:lpstr>
      <vt:lpstr>Напрямки методичної роботи :  вдосконалення педагогічної майстерності ;  підвищення соціально-психологічної культури педагогів; розвиток спеціальних комунікативних умінь та навичок .  </vt:lpstr>
      <vt:lpstr>Принципи методичної роботи:  - педагогічна співпраця з педагогом;  - робота в режимі довіри , доброзичливості; - творча атмосфера, стимулювання творчої активності;   - принцип допоміжно-регулювального контролю; - надання педагогу права вибору; -  системність методичних заходів;  - принцип " Я-повідомлень " у спілкуванні;  - щоденна допомога;  - випереджальний характер методичної роботи .  </vt:lpstr>
      <vt:lpstr>   Мета інтерактивного навчання :  - розвиток творчого потенціалу педагогів;  - удосконалення комунікативної компетентності;  - систематизація і конкретизація професійних знань;  - практичне відпрацювання певних умінь та навичок педагогів;  - самореалізація педагогів.  </vt:lpstr>
      <vt:lpstr>Презентация PowerPoint</vt:lpstr>
      <vt:lpstr> Переваги інтерактивного                   навчання :  • нестандартний підхід до організації навчання ;  • підвищення пізнавальної активності ; • активна міжособистісна взаємодія ;  • система оцінювання процесу та результатів спільної діяльності ;  • розвиток навичок спілкування та взаємодії в групі; • розвиток самоаналізу й аналізу.      </vt:lpstr>
      <vt:lpstr>Алгоритм інтерактивного навчання : - визначити мету і завдання; - кількісний та якісний склад груп;  - термін виконання завдань ( або блоків);  - потрібні матеріали ( інструменти);  - спосіб координації дій між мікрогрупами;  - спосіб оформлення звіту ( за потреби);  - підбиття підсумків.    </vt:lpstr>
      <vt:lpstr>СИСТЕМА РОБОТИ З ПЕДАГОГІЧНИМИ КАДРАМИ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Інтерактивні форми та методи методичної роботи з педагогами       Методист  Монастириського районного              Будинку дитячої та юнацької творчості  Комаринець С.С. </dc:title>
  <dc:creator>Uzer</dc:creator>
  <cp:lastModifiedBy>Admin</cp:lastModifiedBy>
  <cp:revision>21</cp:revision>
  <dcterms:created xsi:type="dcterms:W3CDTF">2018-01-24T16:11:31Z</dcterms:created>
  <dcterms:modified xsi:type="dcterms:W3CDTF">2018-01-31T09:56:58Z</dcterms:modified>
</cp:coreProperties>
</file>